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9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F4E0DF-9347-4082-9C2A-DF5577CFB7AB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571744"/>
            <a:ext cx="7772400" cy="1157302"/>
          </a:xfrm>
        </p:spPr>
        <p:txBody>
          <a:bodyPr/>
          <a:lstStyle/>
          <a:p>
            <a:r>
              <a:rPr lang="ru-RU" dirty="0" smtClean="0"/>
              <a:t>Урок мужества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581128"/>
            <a:ext cx="4145114" cy="15625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Н.О.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2 Г класса  МБОУ «Школа № 99»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4791972"/>
          </a:xfrm>
        </p:spPr>
        <p:txBody>
          <a:bodyPr>
            <a:normAutofit/>
          </a:bodyPr>
          <a:lstStyle/>
          <a:p>
            <a:r>
              <a:rPr lang="ru-RU" dirty="0" smtClean="0"/>
              <a:t>Не для войны детей рожают мамы:</a:t>
            </a:r>
          </a:p>
          <a:p>
            <a:r>
              <a:rPr lang="ru-RU" dirty="0" smtClean="0"/>
              <a:t>Для жизни мирной, для больших свершений,</a:t>
            </a:r>
          </a:p>
          <a:p>
            <a:r>
              <a:rPr lang="ru-RU" dirty="0" smtClean="0"/>
              <a:t>Для счастья, для любви, для приключений, </a:t>
            </a:r>
          </a:p>
          <a:p>
            <a:r>
              <a:rPr lang="ru-RU" dirty="0" smtClean="0"/>
              <a:t>Для мира в мире  детей рожают мамы.</a:t>
            </a:r>
          </a:p>
          <a:p>
            <a:r>
              <a:rPr lang="ru-RU" dirty="0" smtClean="0"/>
              <a:t>Мы сохраним побед великих память.</a:t>
            </a:r>
          </a:p>
          <a:p>
            <a:r>
              <a:rPr lang="ru-RU" dirty="0" smtClean="0"/>
              <a:t>Про мужество прадедов не забудем,</a:t>
            </a:r>
          </a:p>
          <a:p>
            <a:r>
              <a:rPr lang="ru-RU" dirty="0" smtClean="0"/>
              <a:t>Мы охранять покой и счастье будем</a:t>
            </a:r>
          </a:p>
          <a:p>
            <a:r>
              <a:rPr lang="ru-RU" dirty="0" smtClean="0"/>
              <a:t>Родной земли, где нас растили мамы.</a:t>
            </a:r>
          </a:p>
          <a:p>
            <a:r>
              <a:rPr lang="ru-RU" dirty="0" smtClean="0"/>
              <a:t>По жизни пронесем мы лозунг громкий:</a:t>
            </a:r>
          </a:p>
          <a:p>
            <a:r>
              <a:rPr lang="ru-RU" dirty="0" smtClean="0"/>
              <a:t>«Нам нужен мир на всей большой планете!»</a:t>
            </a:r>
          </a:p>
          <a:p>
            <a:r>
              <a:rPr lang="ru-RU" dirty="0" smtClean="0"/>
              <a:t>Под мирным небом пусть живут все дети,</a:t>
            </a:r>
          </a:p>
          <a:p>
            <a:r>
              <a:rPr lang="ru-RU" dirty="0" smtClean="0"/>
              <a:t>Пусть радуются их успехам мамы.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075014"/>
          </a:xfrm>
        </p:spPr>
        <p:txBody>
          <a:bodyPr/>
          <a:lstStyle/>
          <a:p>
            <a:r>
              <a:rPr lang="ru-RU" sz="3600" dirty="0" smtClean="0"/>
              <a:t>Мы не забудем подвиг наших предков!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436998" cy="1434386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smtClean="0">
                <a:cs typeface="Aparajita" pitchFamily="34" charset="0"/>
              </a:rPr>
              <a:t>Цель:</a:t>
            </a:r>
            <a:r>
              <a:rPr lang="ru-RU" sz="11200" dirty="0" smtClean="0">
                <a:cs typeface="Aparajita" pitchFamily="34" charset="0"/>
              </a:rPr>
              <a:t> знакомство с  новой информацией о Великой Отечественной войне, с судьбами детей-героев.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+mn-lt"/>
              </a:rPr>
              <a:t>Тема: Мужество нашего народа.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488" y="5072074"/>
            <a:ext cx="2714644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571480"/>
            <a:ext cx="8001056" cy="4429156"/>
          </a:xfrm>
        </p:spPr>
        <p:txBody>
          <a:bodyPr/>
          <a:lstStyle/>
          <a:p>
            <a:r>
              <a:rPr lang="ru-RU" sz="3200" dirty="0" smtClean="0"/>
              <a:t>Мы дети мирного времени.</a:t>
            </a:r>
            <a:br>
              <a:rPr lang="ru-RU" sz="3200" dirty="0" smtClean="0"/>
            </a:br>
            <a:r>
              <a:rPr lang="ru-RU" sz="3200" dirty="0" smtClean="0"/>
              <a:t>Нам слово война неведомо.</a:t>
            </a:r>
            <a:br>
              <a:rPr lang="ru-RU" sz="3200" dirty="0" smtClean="0"/>
            </a:br>
            <a:r>
              <a:rPr lang="ru-RU" sz="3200" dirty="0" smtClean="0"/>
              <a:t>Но помним победы дедовы,</a:t>
            </a:r>
            <a:br>
              <a:rPr lang="ru-RU" sz="3200" dirty="0" smtClean="0"/>
            </a:br>
            <a:r>
              <a:rPr lang="ru-RU" sz="3200" dirty="0" smtClean="0"/>
              <a:t>И мужество их наследуем.</a:t>
            </a:r>
            <a:br>
              <a:rPr lang="ru-RU" sz="3200" dirty="0" smtClean="0"/>
            </a:br>
            <a:r>
              <a:rPr lang="ru-RU" sz="3200" dirty="0" smtClean="0"/>
              <a:t>Спасибо дедам за солнца луч.</a:t>
            </a:r>
            <a:br>
              <a:rPr lang="ru-RU" sz="3200" dirty="0" smtClean="0"/>
            </a:br>
            <a:r>
              <a:rPr lang="ru-RU" sz="3200" dirty="0" smtClean="0"/>
              <a:t>Спасибо за трель соловья весной,</a:t>
            </a:r>
            <a:br>
              <a:rPr lang="ru-RU" sz="3200" dirty="0" smtClean="0"/>
            </a:br>
            <a:r>
              <a:rPr lang="ru-RU" sz="3200" dirty="0" smtClean="0"/>
              <a:t>Что пули не свищут над головой, </a:t>
            </a:r>
            <a:br>
              <a:rPr lang="ru-RU" sz="3200" dirty="0" smtClean="0"/>
            </a:br>
            <a:r>
              <a:rPr lang="ru-RU" sz="3200" dirty="0" smtClean="0"/>
              <a:t>Что мы не теряем в боях отцов.</a:t>
            </a:r>
            <a:endParaRPr lang="ru-RU" sz="3200" dirty="0"/>
          </a:p>
        </p:txBody>
      </p:sp>
      <p:pic>
        <p:nvPicPr>
          <p:cNvPr id="1026" name="Picture 2" descr="C:\Users\User\Downloads\122462723_nebo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643446"/>
            <a:ext cx="4000528" cy="2045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мужество?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Мужество – это храбрость, присутствие духа в опасности.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4643446"/>
            <a:ext cx="4041775" cy="15716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Мужество – это моральное качество человека, выражается в способности действовать решительно в опасной обстановке.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2643182"/>
            <a:ext cx="4040188" cy="3786214"/>
          </a:xfrm>
        </p:spPr>
        <p:txBody>
          <a:bodyPr/>
          <a:lstStyle/>
          <a:p>
            <a:pPr marL="72000">
              <a:buNone/>
            </a:pPr>
            <a:r>
              <a:rPr lang="ru-RU" dirty="0" smtClean="0"/>
              <a:t>     Наши деды и прадеды защищали Родину не щадя себя, своей жизни, не ради наград. Все их мысли были направлены на победу. В сложной обстановке войны голодные, уставшие, раненые – они не думали о себе.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643181"/>
            <a:ext cx="4041775" cy="28575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foneinfo.ru/uploads/images/kaskad_razvedch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35319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43880" cy="1988242"/>
          </a:xfrm>
        </p:spPr>
        <p:txBody>
          <a:bodyPr/>
          <a:lstStyle/>
          <a:p>
            <a:r>
              <a:rPr lang="ru-RU" sz="2800" dirty="0" smtClean="0"/>
              <a:t>На земле случаются войны. Даже сейчас, когда мы живем под мирным небом, где-то идет война и гибнут люди. И на нашей родной земле не раз случались сражения.</a:t>
            </a:r>
            <a:endParaRPr lang="ru-RU" sz="2800" dirty="0"/>
          </a:p>
        </p:txBody>
      </p:sp>
      <p:pic>
        <p:nvPicPr>
          <p:cNvPr id="18434" name="Picture 2" descr="http://www.ukrcenter.com/!FilesRepository/Photogallery/_NETGAL1/f41b6965-41d0-4649-ac19-83138af0c218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3228836" cy="2000264"/>
          </a:xfrm>
          <a:prstGeom prst="rect">
            <a:avLst/>
          </a:prstGeom>
          <a:noFill/>
        </p:spPr>
      </p:pic>
      <p:pic>
        <p:nvPicPr>
          <p:cNvPr id="18436" name="Picture 4" descr="http://delaemvmeste.by/wp-content/gallery/mihail-basalyiga/aleksandr-nevskiy-bitva-na-chudskom-oz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428868"/>
            <a:ext cx="3003570" cy="2175864"/>
          </a:xfrm>
          <a:prstGeom prst="rect">
            <a:avLst/>
          </a:prstGeom>
          <a:noFill/>
        </p:spPr>
      </p:pic>
      <p:pic>
        <p:nvPicPr>
          <p:cNvPr id="18438" name="Picture 6" descr="https://www.rt.com/files/inmotion/1f/85/30/00/rian_00603542.hr.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71942"/>
            <a:ext cx="4418009" cy="248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02688"/>
          </a:xfrm>
        </p:spPr>
        <p:txBody>
          <a:bodyPr/>
          <a:lstStyle/>
          <a:p>
            <a:r>
              <a:rPr lang="ru-RU" sz="2000" dirty="0" smtClean="0"/>
              <a:t>Страшная война против фашистских захватчиков, победу в которой мы празднуем из года в год 9 мая, длилась почти 48 месяцев (4 года). </a:t>
            </a:r>
            <a:br>
              <a:rPr lang="ru-RU" sz="2000" dirty="0" smtClean="0"/>
            </a:br>
            <a:r>
              <a:rPr lang="ru-RU" sz="2000" dirty="0" smtClean="0"/>
              <a:t>Наравне со взрослыми в войне участвовали и дети. Мы называем их дети-герои, пионеры-герои. Они совершили подвиг, проявили мужество и отвагу в борьбе за освобождение Родины.</a:t>
            </a:r>
            <a:br>
              <a:rPr lang="ru-RU" sz="2000" dirty="0" smtClean="0"/>
            </a:br>
            <a:r>
              <a:rPr lang="ru-RU" sz="2000" dirty="0" smtClean="0"/>
              <a:t>До войны это были обычные ребята, которые  разводили голубей, запускали воздушного змея, шалили, помогали взрослым. Но вдруг началась война…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482" name="Picture 2" descr="http://svetfavora.ru/wp-content/gallery/2013_05_10-veterani-vstrecha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3694101" cy="2142868"/>
          </a:xfrm>
          <a:prstGeom prst="rect">
            <a:avLst/>
          </a:prstGeom>
          <a:noFill/>
        </p:spPr>
      </p:pic>
      <p:pic>
        <p:nvPicPr>
          <p:cNvPr id="20484" name="Picture 4" descr="http://admin.bryansk.ru/wp-content/uploads/yunie-zach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266956" cy="2626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Валя Котик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 flipV="1">
            <a:off x="685800" y="1357298"/>
            <a:ext cx="2514600" cy="7780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00430" y="1285860"/>
            <a:ext cx="5486400" cy="4572000"/>
          </a:xfrm>
        </p:spPr>
        <p:txBody>
          <a:bodyPr>
            <a:normAutofit fontScale="25000" lnSpcReduction="20000"/>
          </a:bodyPr>
          <a:lstStyle/>
          <a:p>
            <a:r>
              <a:rPr lang="ru-RU" sz="5000" dirty="0" smtClean="0"/>
              <a:t>       </a:t>
            </a:r>
            <a:r>
              <a:rPr lang="ru-RU" sz="7200" dirty="0" smtClean="0"/>
              <a:t>Когда началась война Вале было 10 лет. Вместе с друзьями он решил бороться с врагом. Ребята собрали на месте боев оружие, которое потом на возу с сеном переправили в партизанский отряд.</a:t>
            </a:r>
            <a:br>
              <a:rPr lang="ru-RU" sz="7200" dirty="0" smtClean="0"/>
            </a:br>
            <a:r>
              <a:rPr lang="ru-RU" sz="7200" dirty="0" smtClean="0"/>
              <a:t>     Когда в городе начались аресты, Валя вместе с мамой и братом Виктором ушел к партизанам. Мальчик, которому на тот момент только исполнилось четырнадцать лет, сражался плечом к плечу со взрослыми, освобождая родную землю. На его счету - шесть вражеских эшелонов, взорванных на пути к фронту. Валя Котик был награжден орденом отечественной войны 1 степени, медалью "Партизану Отечественной войны" 2 степени.</a:t>
            </a:r>
            <a:br>
              <a:rPr lang="ru-RU" sz="7200" dirty="0" smtClean="0"/>
            </a:br>
            <a:r>
              <a:rPr lang="ru-RU" sz="7200" dirty="0" smtClean="0"/>
              <a:t>     Валя Котик погиб как герой, и Родина посмертно удостоила его званием Героя Советского Союза. Перед школой, в которой он учился, поставлен памятник. </a:t>
            </a:r>
            <a:endParaRPr lang="ru-RU" sz="7200" dirty="0"/>
          </a:p>
        </p:txBody>
      </p:sp>
      <p:pic>
        <p:nvPicPr>
          <p:cNvPr id="19460" name="Picture 4" descr="http://zn.sb.by/upload/medialibrary/104/104a24821176d634e74185d9e46ff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20829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Марат </a:t>
            </a:r>
            <a:r>
              <a:rPr lang="ru-RU" dirty="0" err="1" smtClean="0"/>
              <a:t>Казей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1365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868" y="1435100"/>
            <a:ext cx="5343532" cy="4851420"/>
          </a:xfrm>
        </p:spPr>
        <p:txBody>
          <a:bodyPr>
            <a:normAutofit fontScale="25000" lnSpcReduction="20000"/>
          </a:bodyPr>
          <a:lstStyle/>
          <a:p>
            <a:pPr marL="72000">
              <a:buNone/>
            </a:pPr>
            <a:r>
              <a:rPr lang="ru-RU" sz="7200" dirty="0" smtClean="0"/>
              <a:t>               Осенью 1941 года Марат должен был пойти в пятый класс, но в деревню, где он жил, ворвались фашисты, школьное здание превратили в свою казарму. Маму Марата повесили за то, что она помогала партизанам. Вместе с сестрой Адой мальчик ушел к партизанам в лес и стал разведчиком . Проникал во вражеские гарнизоны и доставлял командованию ценные сведения. Участвовал в боях,  минировал железную дорогу.</a:t>
            </a:r>
          </a:p>
          <a:p>
            <a:pPr marL="72000">
              <a:buNone/>
            </a:pPr>
            <a:r>
              <a:rPr lang="ru-RU" sz="7200" dirty="0" smtClean="0"/>
              <a:t>              За смелость и отвагу  награждён орденом Отечественной войны  I степени, медалями «За отвагу» и «За боевые заслуги».</a:t>
            </a:r>
          </a:p>
          <a:p>
            <a:pPr marL="72000">
              <a:buNone/>
            </a:pPr>
            <a:r>
              <a:rPr lang="ru-RU" sz="7200" dirty="0" smtClean="0"/>
              <a:t>              Марат  погиб в бою. Сражался до последнего патрона, а когда осталась только одна граната, подпустил врагов поближе и взорвал себя вместе с ними. За мужество и отвагу Марат </a:t>
            </a:r>
            <a:r>
              <a:rPr lang="ru-RU" sz="7200" dirty="0" err="1" smtClean="0"/>
              <a:t>Казей</a:t>
            </a:r>
            <a:r>
              <a:rPr lang="ru-RU" sz="7200" dirty="0" smtClean="0"/>
              <a:t> был удостоен звания Героя Советского Союза. В городе Минске поставлен памятник юному герою.</a:t>
            </a:r>
          </a:p>
          <a:p>
            <a:endParaRPr lang="ru-RU" dirty="0"/>
          </a:p>
        </p:txBody>
      </p:sp>
      <p:pic>
        <p:nvPicPr>
          <p:cNvPr id="22532" name="Picture 4" descr="http://inf0.ru/kaz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995131" cy="397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Зина Портнова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6507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5208610"/>
          </a:xfrm>
        </p:spPr>
        <p:txBody>
          <a:bodyPr>
            <a:normAutofit fontScale="40000" lnSpcReduction="20000"/>
          </a:bodyPr>
          <a:lstStyle/>
          <a:p>
            <a:pPr marL="72000" indent="0">
              <a:buNone/>
            </a:pPr>
            <a:r>
              <a:rPr lang="ru-RU" dirty="0" smtClean="0"/>
              <a:t>               </a:t>
            </a:r>
            <a:r>
              <a:rPr lang="ru-RU" sz="4500" dirty="0" smtClean="0"/>
              <a:t>Война застала ее в деревне, куда Зина приехала на каникулы (неподалеку от  станции </a:t>
            </a:r>
            <a:r>
              <a:rPr lang="ru-RU" sz="4500" dirty="0" err="1" smtClean="0"/>
              <a:t>Оболь</a:t>
            </a:r>
            <a:r>
              <a:rPr lang="ru-RU" sz="4500" dirty="0" smtClean="0"/>
              <a:t>). В </a:t>
            </a:r>
            <a:r>
              <a:rPr lang="ru-RU" sz="4500" dirty="0" err="1" smtClean="0"/>
              <a:t>Оболи</a:t>
            </a:r>
            <a:r>
              <a:rPr lang="ru-RU" sz="4500" dirty="0" smtClean="0"/>
              <a:t> была создана подпольная организация «Юные мстители», и девочку приняли в члены комитета. По заданию партизан  она расклеивала листовки, училась метко стрелять, ходила в разведку, устроилась работать в столовую и отравила группу фашистов.  </a:t>
            </a:r>
          </a:p>
          <a:p>
            <a:pPr marL="72000" indent="0">
              <a:buNone/>
            </a:pPr>
            <a:r>
              <a:rPr lang="ru-RU" sz="4500" dirty="0" smtClean="0"/>
              <a:t>              Зину выдал предатель. Её долго пытали, но она молчала. Во время одного из допросов, Зина схватила со стола пистолет и в упор выстрела в гестаповца, убила еще одного, прибежавшего на выстрелы фашиста. Попыталась бежать, но </a:t>
            </a:r>
            <a:r>
              <a:rPr lang="ru-RU" sz="4500" smtClean="0"/>
              <a:t>безуспешно. Отважная </a:t>
            </a:r>
            <a:r>
              <a:rPr lang="ru-RU" sz="4500" dirty="0" smtClean="0"/>
              <a:t>юная пионерка была зверски замучена, но до последней минуты оставалась стойкой, мужественной. </a:t>
            </a:r>
          </a:p>
          <a:p>
            <a:pPr marL="72000" indent="0">
              <a:buNone/>
            </a:pPr>
            <a:r>
              <a:rPr lang="ru-RU" sz="4500" dirty="0" smtClean="0"/>
              <a:t>              За свой подвиг Зина Портнова награждена званием Героя Советского Союза.</a:t>
            </a:r>
          </a:p>
          <a:p>
            <a:endParaRPr lang="ru-RU" dirty="0"/>
          </a:p>
        </p:txBody>
      </p:sp>
      <p:pic>
        <p:nvPicPr>
          <p:cNvPr id="21506" name="Picture 2" descr="http://fs00.infourok.ru/images/doc/242/226626/3/img7.jpg"/>
          <p:cNvPicPr>
            <a:picLocks noChangeAspect="1" noChangeArrowheads="1"/>
          </p:cNvPicPr>
          <p:nvPr/>
        </p:nvPicPr>
        <p:blipFill>
          <a:blip r:embed="rId2"/>
          <a:srcRect l="20098" t="264" r="28901"/>
          <a:stretch>
            <a:fillRect/>
          </a:stretch>
        </p:blipFill>
        <p:spPr bwMode="auto">
          <a:xfrm>
            <a:off x="610438" y="1428735"/>
            <a:ext cx="2675678" cy="392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304</TotalTime>
  <Words>352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Aparajita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Урок мужества </vt:lpstr>
      <vt:lpstr>Тема: Мужество нашего народа.</vt:lpstr>
      <vt:lpstr>Мы дети мирного времени. Нам слово война неведомо. Но помним победы дедовы, И мужество их наследуем. Спасибо дедам за солнца луч. Спасибо за трель соловья весной, Что пули не свищут над головой,  Что мы не теряем в боях отцов.</vt:lpstr>
      <vt:lpstr>Что такое мужество?</vt:lpstr>
      <vt:lpstr>На земле случаются войны. Даже сейчас, когда мы живем под мирным небом, где-то идет война и гибнут люди. И на нашей родной земле не раз случались сражения.</vt:lpstr>
      <vt:lpstr>Страшная война против фашистских захватчиков, победу в которой мы празднуем из года в год 9 мая, длилась почти 48 месяцев (4 года).  Наравне со взрослыми в войне участвовали и дети. Мы называем их дети-герои, пионеры-герои. Они совершили подвиг, проявили мужество и отвагу в борьбе за освобождение Родины. До войны это были обычные ребята, которые  разводили голубей, запускали воздушного змея, шалили, помогали взрослым. Но вдруг началась война…  </vt:lpstr>
      <vt:lpstr>Валя Котик</vt:lpstr>
      <vt:lpstr>Марат Казей</vt:lpstr>
      <vt:lpstr>Зина Портнова</vt:lpstr>
      <vt:lpstr>Мы не забудем подвиг наших предков!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dc:creator>User</dc:creator>
  <cp:lastModifiedBy>user</cp:lastModifiedBy>
  <cp:revision>32</cp:revision>
  <dcterms:created xsi:type="dcterms:W3CDTF">2016-02-12T20:29:03Z</dcterms:created>
  <dcterms:modified xsi:type="dcterms:W3CDTF">2020-05-08T08:48:46Z</dcterms:modified>
</cp:coreProperties>
</file>