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7" r:id="rId3"/>
    <p:sldMasterId id="2147483659" r:id="rId4"/>
  </p:sldMasterIdLst>
  <p:sldIdLst>
    <p:sldId id="256" r:id="rId5"/>
    <p:sldId id="257" r:id="rId6"/>
    <p:sldId id="258" r:id="rId7"/>
    <p:sldId id="259" r:id="rId8"/>
    <p:sldId id="264" r:id="rId9"/>
    <p:sldId id="265" r:id="rId10"/>
    <p:sldId id="260" r:id="rId11"/>
    <p:sldId id="262" r:id="rId12"/>
    <p:sldId id="267" r:id="rId13"/>
    <p:sldId id="266" r:id="rId14"/>
    <p:sldId id="268" r:id="rId15"/>
    <p:sldId id="269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18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1" autoAdjust="0"/>
    <p:restoredTop sz="94658" autoAdjust="0"/>
  </p:normalViewPr>
  <p:slideViewPr>
    <p:cSldViewPr>
      <p:cViewPr varScale="1">
        <p:scale>
          <a:sx n="69" d="100"/>
          <a:sy n="69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C2BF-F4D9-4A03-9B3B-852F63BE2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F379-F9A1-4579-AE9F-2BD39330E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CDBA-A0D3-45A1-B612-7FBBDDBC3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3CD0-12A9-4FD6-B9DA-C0F16E9E1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CBEC-0AE0-42B0-9A47-446BAF13C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BC03-ADC7-4F18-9CF8-A7673DBF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54A8-97CB-473B-A283-F84A9CBA9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61AA-83D7-4740-B73A-91D8C0944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2C08-B8CF-434D-90F4-979ACA1F6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AFB4-53CF-46AD-9F52-ACAAD32DB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24997-8608-4C27-8AEE-5A688C3B0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560E-91F1-4D6B-8636-5111379C8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C670-8172-4D97-ABA5-8FECAE1A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CF22-F678-4D23-BB95-1782DD68E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E3CE-7B6A-4AB8-B309-5BB433F4E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2E11-B2E8-46F7-820D-393928D3B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AD9B9-F896-4AC5-91CE-41BF2418B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6CC8-39EA-4380-98EB-63D9C2D1E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0E67-AC49-49E4-B773-57BF87D38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6E69-4A98-462F-BA14-FF95E54C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9C5A-D73D-48AB-AAD2-5E39C3822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4CC3-545B-40E6-869E-E270B317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3D96-9C91-4BCC-948C-F48568C3A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D242-3A48-477D-8B34-9E7484353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0071-B4C2-470B-9E69-995406DE1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B788-EA5C-464E-8D4D-B41021B00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51AF-8CED-4476-B89D-5EA1E133E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3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5ED6-C40B-4090-9419-996F5E3F8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B213-7A44-4C17-B55B-B092AFC38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7B71-0E37-40D6-A69E-DCF514960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31D7-1C8C-4BFA-8746-ADDAFC0F3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7B53-1BC8-4332-B29B-A9338425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6D4E-BCEB-4367-BF02-9993B196F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8911-917C-4623-BDA0-13B1A948E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950F-E0A3-4D17-BFCF-D835EDB8E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2374-1718-472A-9473-F2A2E365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8B70-EC3B-45BF-9AD7-475B33C3D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B916-B85F-4345-9613-9EE06553D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76A32-7CC4-4A7C-B919-FFFFD8C62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6114-961E-4A27-9805-0FC2B99C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DC88-4E05-4311-86C8-D1D7E5F3C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C43B-0E75-48C7-AA3C-1610C3AE7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05538-9631-4642-A3DE-51AAF7787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99B1-2485-4A14-9160-1312CDCAA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F60F8B-520B-4DD6-B37C-A797C8FB8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D83FCEB-2D6D-4C75-83B4-A44900E7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82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D4ACD36-BB21-42E3-803D-BBFBDC44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1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1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1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1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B4BB23-808F-41BD-8C82-2009CFF6E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http://ru.wikipedia.org/wiki/%D2%E0%E1%E0%EA%EE%EA%F3%F0%E5%ED%E8%E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481762" cy="150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4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9511" y="2276872"/>
            <a:ext cx="8856985" cy="1728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КУРЕН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ИЕ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795963" y="5084763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7312" y="5301207"/>
            <a:ext cx="4636577" cy="155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10000"/>
                  </a:schemeClr>
                </a:solidFill>
              </a:rPr>
              <a:t>МБОУ ШКОЛА №99</a:t>
            </a:r>
            <a:endParaRPr lang="ru-RU" sz="4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915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Неверные представления о курении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5513" y="1268413"/>
            <a:ext cx="56880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/>
              <a:t>Прекратив курить, можно заболеть </a:t>
            </a:r>
          </a:p>
          <a:p>
            <a:pPr marL="342900" indent="-342900"/>
            <a:r>
              <a:rPr lang="ru-RU" dirty="0"/>
              <a:t>Отказ от яда никогда не вреден. Когда человек бросает курить, рекомендуется наблюдение врача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2. С прекращением курения человек полнеет 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3. Курение помогает концентрации внимания и решению интеллектуальных заданий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4. Курение легких сигарет менее опасно</a:t>
            </a:r>
          </a:p>
          <a:p>
            <a:pPr marL="342900" indent="-342900"/>
            <a:r>
              <a:rPr lang="ru-RU" dirty="0"/>
              <a:t>Курение </a:t>
            </a:r>
            <a:r>
              <a:rPr lang="ru-RU" dirty="0" err="1"/>
              <a:t>низкосмолистых</a:t>
            </a:r>
            <a:r>
              <a:rPr lang="ru-RU" dirty="0"/>
              <a:t> сигарет с фильтром может быть причиной </a:t>
            </a:r>
            <a:r>
              <a:rPr lang="ru-RU" dirty="0" err="1"/>
              <a:t>аденокарциномы</a:t>
            </a:r>
            <a:r>
              <a:rPr lang="ru-RU" dirty="0"/>
              <a:t>, особого вида рака легких.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51725" y="1412875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b="1">
                <a:solidFill>
                  <a:srgbClr val="180000"/>
                </a:solidFill>
              </a:rPr>
              <a:t>–</a:t>
            </a:r>
            <a:r>
              <a:rPr lang="ru-RU" b="1"/>
              <a:t> </a:t>
            </a:r>
            <a:r>
              <a:rPr lang="ru-RU" b="1">
                <a:solidFill>
                  <a:srgbClr val="180000"/>
                </a:solidFill>
              </a:rPr>
              <a:t>НЕВЕРНО!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451725" y="256540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b="1">
                <a:solidFill>
                  <a:srgbClr val="180000"/>
                </a:solidFill>
              </a:rPr>
              <a:t>– НЕВЕРНО!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380288" y="321310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b="1">
                <a:solidFill>
                  <a:srgbClr val="180000"/>
                </a:solidFill>
              </a:rPr>
              <a:t>– НЕВЕРНО!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380288" y="3933825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b="1">
                <a:solidFill>
                  <a:srgbClr val="180000"/>
                </a:solidFill>
              </a:rPr>
              <a:t>– НЕВЕРНО!</a:t>
            </a:r>
          </a:p>
        </p:txBody>
      </p:sp>
      <p:pic>
        <p:nvPicPr>
          <p:cNvPr id="14345" name="Picture 9" descr="smoking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964113"/>
            <a:ext cx="25209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smoking-burn-02-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2195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40" grpId="0"/>
      <p:bldP spid="14341" grpId="0"/>
      <p:bldP spid="14342" grpId="0"/>
      <p:bldP spid="14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bpicturepicture_3506849937536_9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58753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80000"/>
                </a:solidFill>
              </a:rPr>
              <a:t>Вред табакокурения настолько значителен, что в ряде стран введены меры, направленные против табакокурения: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180000"/>
                </a:solidFill>
              </a:rPr>
              <a:t> Запрещены рекламы табачных изделий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180000"/>
                </a:solidFill>
              </a:rPr>
              <a:t>  Запрещена продажа табачных изделий детям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180000"/>
                </a:solidFill>
              </a:rPr>
              <a:t>  запрещено курение в общественных местах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180000"/>
                </a:solidFill>
              </a:rPr>
              <a:t>  Запрещено курение в транспорте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211638" y="260350"/>
            <a:ext cx="47513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Как бросить?</a:t>
            </a:r>
          </a:p>
        </p:txBody>
      </p:sp>
      <p:pic>
        <p:nvPicPr>
          <p:cNvPr id="11269" name="Picture 5" descr="0bffb1f0bed37b0f1a0be470c4b20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89363"/>
            <a:ext cx="39243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1196975"/>
            <a:ext cx="8642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 остаточном желании отвыкнуть от курения не трудно даже после многих лет его употребления.</a:t>
            </a:r>
          </a:p>
          <a:p>
            <a:r>
              <a:rPr lang="ru-RU" dirty="0"/>
              <a:t>Обычно в течении 3-5 дней после </a:t>
            </a:r>
            <a:r>
              <a:rPr lang="ru-RU" dirty="0" err="1"/>
              <a:t>прекоащения</a:t>
            </a:r>
            <a:r>
              <a:rPr lang="ru-RU" dirty="0"/>
              <a:t> курения </a:t>
            </a:r>
            <a:r>
              <a:rPr lang="ru-RU" dirty="0" err="1"/>
              <a:t>отмечаюся</a:t>
            </a:r>
            <a:r>
              <a:rPr lang="ru-RU" dirty="0"/>
              <a:t> чувство неудовлетворенности, некоторая раздражительность, легкое </a:t>
            </a:r>
            <a:r>
              <a:rPr lang="ru-RU" dirty="0" err="1"/>
              <a:t>растройство</a:t>
            </a:r>
            <a:r>
              <a:rPr lang="ru-RU" dirty="0"/>
              <a:t> сна, временное повышение аппетита, редко головные боли. </a:t>
            </a:r>
          </a:p>
          <a:p>
            <a:r>
              <a:rPr lang="ru-RU" dirty="0"/>
              <a:t>В ряде случаев отвыкнуть от </a:t>
            </a:r>
            <a:r>
              <a:rPr lang="ru-RU" dirty="0" err="1"/>
              <a:t>табакокурения</a:t>
            </a:r>
            <a:r>
              <a:rPr lang="ru-RU" dirty="0"/>
              <a:t> помогает </a:t>
            </a:r>
            <a:r>
              <a:rPr lang="ru-RU" dirty="0" err="1"/>
              <a:t>врачь</a:t>
            </a:r>
            <a:r>
              <a:rPr lang="ru-RU" dirty="0"/>
              <a:t>-нарколог, использующий медикаменты и психотерапию. </a:t>
            </a:r>
          </a:p>
          <a:p>
            <a:r>
              <a:rPr lang="ru-RU" dirty="0"/>
              <a:t>Медикаментозное самолечение курения опасно, так как все </a:t>
            </a:r>
            <a:r>
              <a:rPr lang="ru-RU" dirty="0" err="1"/>
              <a:t>существеющие</a:t>
            </a:r>
            <a:r>
              <a:rPr lang="ru-RU" dirty="0"/>
              <a:t> для этого средства обладают общестимулирующем действием и могут вызвать нарушения сердечной деятельности..</a:t>
            </a:r>
          </a:p>
        </p:txBody>
      </p:sp>
      <p:pic>
        <p:nvPicPr>
          <p:cNvPr id="11272" name="Picture 8" descr="tAQiz9cM4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92600"/>
            <a:ext cx="202723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43438" y="620713"/>
            <a:ext cx="42497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180000"/>
                </a:solidFill>
              </a:rPr>
              <a:t>Более 20 миллионов людей ежегодно успешно бросают курить. Самое главное – преодолеть страх.</a:t>
            </a:r>
          </a:p>
          <a:p>
            <a:pPr algn="ctr"/>
            <a:r>
              <a:rPr lang="ru-RU" sz="2800" b="1" dirty="0">
                <a:solidFill>
                  <a:srgbClr val="180000"/>
                </a:solidFill>
              </a:rPr>
              <a:t>Вне зависимости от того, каким путем вы придете к свободе от курения – нужно осознать важность такого решения. </a:t>
            </a:r>
          </a:p>
        </p:txBody>
      </p:sp>
      <p:pic>
        <p:nvPicPr>
          <p:cNvPr id="10244" name="Picture 4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1252355428_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0039550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508375"/>
            <a:ext cx="47164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err="1">
                <a:latin typeface="Arial" charset="0"/>
              </a:rPr>
              <a:t>Табакокуре́ние</a:t>
            </a:r>
            <a:r>
              <a:rPr lang="ru-RU" dirty="0">
                <a:latin typeface="Arial" charset="0"/>
              </a:rPr>
              <a:t>  — вдыхание дыма тлеющих высушенных или обработанных листьев табака, наиболее часто в виде курения сигарет, сигар, курительных трубок или кальяна. При этом курение сигарет предполагает вдыхание табачного дыма лёгкими, тогда как при курении трубок или сигар попадания дыма в лёгкие не допускается — дымом наполняется только ротовая полость.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535488" y="1628775"/>
            <a:ext cx="4608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0000"/>
                </a:solidFill>
                <a:latin typeface="Arial" charset="0"/>
              </a:rPr>
              <a:t>Табак курение </a:t>
            </a:r>
            <a:r>
              <a:rPr lang="ru-RU" sz="2400" b="1" dirty="0">
                <a:solidFill>
                  <a:srgbClr val="180000"/>
                </a:solidFill>
                <a:latin typeface="Arial" charset="0"/>
              </a:rPr>
              <a:t>- это вид бытовой наркомании, наиболее распространенная форма, которой является никотинизм.</a:t>
            </a:r>
          </a:p>
          <a:p>
            <a:endParaRPr lang="ru-RU" sz="2400" b="1" dirty="0">
              <a:solidFill>
                <a:srgbClr val="18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x_fe5fc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89138"/>
            <a:ext cx="450056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36957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Немного истории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56100" y="765175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Табак был завезён Колумбом в Испанию и Португалию из Америки в конце 15 в., вначале использовался в качестве декоративного растения.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9388" y="2205038"/>
            <a:ext cx="42481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Лишь в 16 в. табак получил распространение  во Франции. Листья табака употреблялись не только для курения: иссушенные и истолчённые они превращались в нюхательный табак. Чрезмерное потребление табака вызывало случаи отравления, что побудило власти преследовать курение - наказаниями. Постепенно табак стали применять для курения, при котором более эффективно действует его основа – никотин.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  <p:bldP spid="22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067175" y="260350"/>
            <a:ext cx="45005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 В Россию табак был завезен в начала 17 в., и его курение преследовалось властями. Царь Михаил Романов приказал наказывать курильщиков палочными ударами и плетьми, а Алексей Романов в 1649 г. внес запрет. Петр I, перенявший </a:t>
            </a:r>
            <a:r>
              <a:rPr lang="ru-RU" dirty="0" err="1">
                <a:solidFill>
                  <a:schemeClr val="accent1"/>
                </a:solidFill>
              </a:rPr>
              <a:t>табакокурение</a:t>
            </a:r>
            <a:r>
              <a:rPr lang="ru-RU" dirty="0">
                <a:solidFill>
                  <a:schemeClr val="accent1"/>
                </a:solidFill>
              </a:rPr>
              <a:t> во время пребывания в Голландии, разрешил продажу табака, наложив пошлину в пользу государства. </a:t>
            </a:r>
            <a:r>
              <a:rPr lang="ru-RU" dirty="0" err="1">
                <a:solidFill>
                  <a:schemeClr val="accent1"/>
                </a:solidFill>
              </a:rPr>
              <a:t>Табакокурение</a:t>
            </a:r>
            <a:r>
              <a:rPr lang="ru-RU" dirty="0">
                <a:solidFill>
                  <a:schemeClr val="accent1"/>
                </a:solidFill>
              </a:rPr>
              <a:t> постепенно распространялось и стало </a:t>
            </a:r>
            <a:r>
              <a:rPr lang="ru-RU" dirty="0">
                <a:solidFill>
                  <a:srgbClr val="FF3300"/>
                </a:solidFill>
              </a:rPr>
              <a:t>бытовым пороком.</a:t>
            </a:r>
          </a:p>
        </p:txBody>
      </p:sp>
      <p:pic>
        <p:nvPicPr>
          <p:cNvPr id="21508" name="Picture 4" descr="301901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3995738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5fb1442b0fba5762f1e6314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5263"/>
            <a:ext cx="45005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keletal-deb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467725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Интересные факты о курении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2263" y="404813"/>
            <a:ext cx="842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В начале 20-го века беременным женщинам, чтобы не полнеть, врачи советовали курить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1916113"/>
            <a:ext cx="5976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В 1588 году житель </a:t>
            </a:r>
            <a:r>
              <a:rPr lang="ru-RU" dirty="0" err="1"/>
              <a:t>Виржинии</a:t>
            </a:r>
            <a:r>
              <a:rPr lang="ru-RU" dirty="0"/>
              <a:t> Томас Харриет начал пропагандировать ежедневное </a:t>
            </a:r>
            <a:r>
              <a:rPr lang="ru-RU" b="1" dirty="0"/>
              <a:t>курение табака</a:t>
            </a:r>
            <a:r>
              <a:rPr lang="ru-RU" dirty="0"/>
              <a:t> как путь к общему оздоровлению организма. К сожалению, он сам вскоре умер от рака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3213100"/>
            <a:ext cx="52562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В мире насчитывается до 120 способов лечения табачной зависимости (практически применяется около 40)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850" y="1052513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10% курильщиков заболевают и впоследствии погибают от злокачественных опухолей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55650" y="4365625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95% курильщиков после перенесенного инфаркта миокарда сразу бросают курить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5288" y="5229225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В 1965 году запрещается телевизионная реклама табачных изделий в Великобритании</a:t>
            </a:r>
          </a:p>
        </p:txBody>
      </p:sp>
      <p:pic>
        <p:nvPicPr>
          <p:cNvPr id="15369" name="Picture 9" descr="ПОСЛЕДСТВИЯ КУР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412875"/>
            <a:ext cx="28575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5580063" y="3762375"/>
            <a:ext cx="3095625" cy="3095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Научные факты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 курении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55451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В табачном дыме более 4,5 тысяч миллиардов ядохимикатов</a:t>
            </a:r>
          </a:p>
          <a:p>
            <a:endParaRPr lang="ru-RU" dirty="0"/>
          </a:p>
          <a:p>
            <a:pPr>
              <a:buFontTx/>
              <a:buChar char="•"/>
            </a:pPr>
            <a:r>
              <a:rPr lang="ru-RU" dirty="0"/>
              <a:t> За год в легких курильщика скапливается почти 1 стакан смолы</a:t>
            </a:r>
          </a:p>
          <a:p>
            <a:endParaRPr lang="ru-RU" dirty="0"/>
          </a:p>
          <a:p>
            <a:pPr>
              <a:buFontTx/>
              <a:buChar char="•"/>
            </a:pPr>
            <a:r>
              <a:rPr lang="ru-RU" dirty="0"/>
              <a:t> Курильщик не доживает по крайней мере 20 лет своей жизни</a:t>
            </a:r>
          </a:p>
          <a:p>
            <a:endParaRPr lang="ru-RU" dirty="0"/>
          </a:p>
          <a:p>
            <a:pPr>
              <a:buFontTx/>
              <a:buChar char="•"/>
            </a:pPr>
            <a:r>
              <a:rPr lang="ru-RU" dirty="0"/>
              <a:t> Горящая сигарета – настоящая химическая  фабрика , она производит более 4 тысяч химических соединений</a:t>
            </a:r>
          </a:p>
        </p:txBody>
      </p:sp>
      <p:pic>
        <p:nvPicPr>
          <p:cNvPr id="20485" name="Picture 5" descr="0_72917_5f245d8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0350"/>
            <a:ext cx="31321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1f8321b649162306bee9e4bb07e8fe4012cbb5d4_jpg_800x600_autocrop_upscale_q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45370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51117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Выкуривая 1 сигарету, человек вдыхает столько же тяжелых металлов, как если бы он дышал выхлопными газами 16 часов подряд</a:t>
            </a:r>
          </a:p>
          <a:p>
            <a:endParaRPr lang="ru-RU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FF3300"/>
                </a:solidFill>
              </a:rPr>
              <a:t> Курить по 1 пачке в день по последствиям равносильно облучению в 300 рентген, что превышает допустимую норму в 60 раз</a:t>
            </a:r>
          </a:p>
          <a:p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8436" name="Picture 4" descr="82183033_92_42_924290_1174557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25863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7505402465b805e5af9c72058d04e16f75ad52f169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5888"/>
            <a:ext cx="30241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27538" y="4581525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FF3300"/>
                </a:solidFill>
              </a:rPr>
              <a:t> Фильтр задерживает всего 20% вредных веществ</a:t>
            </a:r>
          </a:p>
          <a:p>
            <a:endParaRPr lang="ru-RU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FF3300"/>
                </a:solidFill>
              </a:rPr>
              <a:t> Многие из веществ, содержащихся в табачном виде, используются в промышленности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6085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18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Вред для здоровья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87675" y="1484313"/>
            <a:ext cx="345598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Курение – причина хронических болезней легких, эмфиземы, рака легкого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 Курение вызывает закупорку крупных и мелких сосудов, что проводит к гангрене конечностей, инфаркту миокарда и внезапной смерти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 Курение приводит к слепоте, в следствии разрывов кровеносных сосудов, и инсульту </a:t>
            </a: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r>
              <a:rPr lang="ru-RU"/>
              <a:t>Постоянное и длительное курение табака приводит к преждевременному старению</a:t>
            </a:r>
          </a:p>
        </p:txBody>
      </p:sp>
      <p:pic>
        <p:nvPicPr>
          <p:cNvPr id="13317" name="Picture 5" descr="SNN0218ZZ-280_91990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08275"/>
            <a:ext cx="2667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e4ea4ad7571dd61506fb32d368f84d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412875"/>
            <a:ext cx="2381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372225" y="4581525"/>
            <a:ext cx="29352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Курение табака является частной причиной возникновения злокачественных опухолей полости рта, гортани, бронзов и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20" grpId="0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293</TotalTime>
  <Words>586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Impact</vt:lpstr>
      <vt:lpstr>Tahoma</vt:lpstr>
      <vt:lpstr>Times New Roman</vt:lpstr>
      <vt:lpstr>Wingdings</vt:lpstr>
      <vt:lpstr>Разрез</vt:lpstr>
      <vt:lpstr>Орбита</vt:lpstr>
      <vt:lpstr>Контрастный</vt:lpstr>
      <vt:lpstr>Равновесие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</dc:creator>
  <cp:lastModifiedBy>user</cp:lastModifiedBy>
  <cp:revision>8</cp:revision>
  <dcterms:created xsi:type="dcterms:W3CDTF">2012-11-05T18:35:13Z</dcterms:created>
  <dcterms:modified xsi:type="dcterms:W3CDTF">2020-01-26T11:55:52Z</dcterms:modified>
</cp:coreProperties>
</file>